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1" r:id="rId4"/>
    <p:sldId id="257" r:id="rId5"/>
    <p:sldId id="274" r:id="rId6"/>
    <p:sldId id="275" r:id="rId7"/>
    <p:sldId id="273" r:id="rId8"/>
    <p:sldId id="269" r:id="rId9"/>
    <p:sldId id="265" r:id="rId10"/>
    <p:sldId id="266" r:id="rId11"/>
    <p:sldId id="267" r:id="rId12"/>
    <p:sldId id="268" r:id="rId13"/>
    <p:sldId id="279" r:id="rId14"/>
    <p:sldId id="280" r:id="rId15"/>
    <p:sldId id="276" r:id="rId16"/>
    <p:sldId id="260" r:id="rId17"/>
    <p:sldId id="27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6731D-145A-4824-8811-9BE09133268C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22006-F783-4340-AFC3-0ABE9F8F9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01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22006-F783-4340-AFC3-0ABE9F8F92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5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57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8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94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3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65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9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68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2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1A82-7BCC-43E8-8BFB-8A0919CDF432}" type="datetimeFigureOut">
              <a:rPr lang="fr-FR" smtClean="0"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FC40-82AF-4EC7-A321-C14188F180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50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548680"/>
            <a:ext cx="2952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Spécialité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125" y="1916832"/>
            <a:ext cx="5445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PHYSIQUE-CHIMIE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5373216"/>
            <a:ext cx="6131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Vive(z) l’expérience !</a:t>
            </a:r>
          </a:p>
        </p:txBody>
      </p:sp>
      <p:pic>
        <p:nvPicPr>
          <p:cNvPr id="1026" name="Picture 2" descr="RÃ©sultat de recherche d'images pour &quot;physique chimi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64" y="2883049"/>
            <a:ext cx="2500447" cy="25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molecu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4" y="190122"/>
            <a:ext cx="2023488" cy="17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planet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47" y="391505"/>
            <a:ext cx="1855070" cy="12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hemisphere magdeburg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284984"/>
            <a:ext cx="1584176" cy="1669311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544" y="3284984"/>
            <a:ext cx="2304256" cy="16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"/>
    </mc:Choice>
    <mc:Fallback xmlns="">
      <p:transition spd="slow" advTm="2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137"/>
            <a:ext cx="8780915" cy="59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443"/>
            <a:ext cx="4680520" cy="66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84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" y="260647"/>
            <a:ext cx="9033040" cy="53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5733255"/>
            <a:ext cx="61969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 TP contextualisés qui permettent de</a:t>
            </a:r>
          </a:p>
          <a:p>
            <a:pPr algn="ctr"/>
            <a:r>
              <a:rPr lang="fr-FR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développer l’autonomie des élèves</a:t>
            </a:r>
          </a:p>
        </p:txBody>
      </p:sp>
    </p:spTree>
    <p:extLst>
      <p:ext uri="{BB962C8B-B14F-4D97-AF65-F5344CB8AC3E}">
        <p14:creationId xmlns:p14="http://schemas.microsoft.com/office/powerpoint/2010/main" val="155976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419" y="332656"/>
            <a:ext cx="638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 travail collaboratif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63" y="1412776"/>
            <a:ext cx="3644249" cy="4858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7"/>
          <a:stretch/>
        </p:blipFill>
        <p:spPr>
          <a:xfrm>
            <a:off x="539552" y="1556792"/>
            <a:ext cx="323686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6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260648"/>
            <a:ext cx="906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Dans des salles toutes neuves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0810"/>
            <a:ext cx="5508104" cy="41310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2582" y="2218302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1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4376"/>
            <a:ext cx="8064896" cy="1143000"/>
          </a:xfrm>
        </p:spPr>
        <p:txBody>
          <a:bodyPr>
            <a:normAutofit/>
          </a:bodyPr>
          <a:lstStyle/>
          <a:p>
            <a:r>
              <a:rPr lang="fr-FR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Experts en sciences ou curieux????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9952" y="4862467"/>
            <a:ext cx="4542216" cy="93610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fr-FR" sz="4000" b="1" dirty="0">
                <a:solidFill>
                  <a:srgbClr val="FF0000"/>
                </a:solidFill>
              </a:rPr>
              <a:t>A vous de choisir !</a:t>
            </a:r>
          </a:p>
          <a:p>
            <a:pPr marL="82296" indent="0">
              <a:buNone/>
            </a:pP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977307" cy="23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77272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21" y="1124744"/>
            <a:ext cx="2063990" cy="273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/>
          <a:stretch/>
        </p:blipFill>
        <p:spPr bwMode="auto">
          <a:xfrm>
            <a:off x="1115616" y="3937360"/>
            <a:ext cx="2700000" cy="265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2614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Pour ensuite ?</a:t>
            </a:r>
          </a:p>
          <a:p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2330541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La voie des </a:t>
            </a:r>
            <a:r>
              <a:rPr lang="fr-FR" sz="3600" b="1" dirty="0">
                <a:solidFill>
                  <a:srgbClr val="FF0000"/>
                </a:solidFill>
              </a:rPr>
              <a:t>études supérieures </a:t>
            </a:r>
            <a:r>
              <a:rPr lang="fr-FR" sz="3600" dirty="0"/>
              <a:t>relevant des </a:t>
            </a:r>
            <a:r>
              <a:rPr lang="fr-FR" sz="3600" b="1" dirty="0"/>
              <a:t>domaines</a:t>
            </a:r>
            <a:r>
              <a:rPr lang="fr-FR" sz="3600" dirty="0"/>
              <a:t> des :</a:t>
            </a:r>
          </a:p>
          <a:p>
            <a:pPr algn="ctr"/>
            <a:r>
              <a:rPr lang="fr-FR" sz="3600" b="1" dirty="0">
                <a:solidFill>
                  <a:srgbClr val="002060"/>
                </a:solidFill>
              </a:rPr>
              <a:t>Sciences expérimentales, </a:t>
            </a:r>
          </a:p>
          <a:p>
            <a:pPr algn="ctr"/>
            <a:r>
              <a:rPr lang="fr-FR" sz="3600" b="1" dirty="0">
                <a:solidFill>
                  <a:srgbClr val="00B050"/>
                </a:solidFill>
              </a:rPr>
              <a:t>de la médecine</a:t>
            </a:r>
            <a:r>
              <a:rPr lang="fr-FR" sz="3600" dirty="0"/>
              <a:t>, </a:t>
            </a:r>
          </a:p>
          <a:p>
            <a:pPr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de la technologie</a:t>
            </a:r>
            <a:r>
              <a:rPr lang="fr-FR" sz="3600" dirty="0"/>
              <a:t>, </a:t>
            </a:r>
          </a:p>
          <a:p>
            <a:pPr algn="ctr"/>
            <a:r>
              <a:rPr lang="fr-FR" sz="3600" b="1" dirty="0">
                <a:solidFill>
                  <a:schemeClr val="accent5">
                    <a:lumMod val="75000"/>
                  </a:schemeClr>
                </a:solidFill>
              </a:rPr>
              <a:t>de l’ingénierie</a:t>
            </a:r>
            <a:r>
              <a:rPr lang="fr-FR" sz="3600" dirty="0"/>
              <a:t>,</a:t>
            </a:r>
          </a:p>
          <a:p>
            <a:pPr algn="ctr"/>
            <a:r>
              <a:rPr lang="fr-FR" sz="3600" b="1" dirty="0">
                <a:solidFill>
                  <a:srgbClr val="FF3399"/>
                </a:solidFill>
              </a:rPr>
              <a:t> de l’informatique, </a:t>
            </a:r>
          </a:p>
          <a:p>
            <a:pPr algn="ctr"/>
            <a:r>
              <a:rPr lang="fr-FR" sz="3600" b="1" dirty="0">
                <a:solidFill>
                  <a:srgbClr val="7030A0"/>
                </a:solidFill>
              </a:rPr>
              <a:t>des mathématiques</a:t>
            </a:r>
            <a:r>
              <a:rPr lang="fr-FR" sz="3600" dirty="0"/>
              <a:t>, etc.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3024335" cy="210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Ã©sultat de recherche d'images pour &quot;chimiste humou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61072"/>
            <a:ext cx="2062349" cy="17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7"/>
    </mc:Choice>
    <mc:Fallback xmlns="">
      <p:transition spd="slow" advTm="10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7" y="1412776"/>
            <a:ext cx="8251274" cy="37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2737" y="0"/>
            <a:ext cx="864096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E46C0A"/>
                </a:solidFill>
              </a:rPr>
              <a:t>N’hésitez pas à consulter la page dédiée sur le site du lycée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120" y="5191646"/>
            <a:ext cx="8986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https://lycee-dauphine.fr/baccalaureats-generaux/les-specialites-en-premiere/specialite-physique-chimie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63" y="1872208"/>
            <a:ext cx="3359050" cy="337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92696"/>
            <a:ext cx="788436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Cet enseignement </a:t>
            </a:r>
            <a:br>
              <a:rPr lang="fr-FR" dirty="0"/>
            </a:br>
            <a:r>
              <a:rPr lang="fr-FR" dirty="0"/>
              <a:t>est assuré </a:t>
            </a:r>
            <a:br>
              <a:rPr lang="fr-FR" dirty="0"/>
            </a:br>
            <a:r>
              <a:rPr lang="fr-FR" dirty="0"/>
              <a:t>par un professeur de </a:t>
            </a:r>
            <a:br>
              <a:rPr lang="fr-FR" dirty="0"/>
            </a:br>
            <a:r>
              <a:rPr lang="fr-FR" dirty="0"/>
              <a:t>Sciences Physiques </a:t>
            </a:r>
            <a:br>
              <a:rPr lang="fr-FR" dirty="0"/>
            </a:br>
            <a:r>
              <a:rPr lang="fr-FR" dirty="0"/>
              <a:t>et Chimiques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780928"/>
            <a:ext cx="8640960" cy="2304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fr-FR" sz="2800" dirty="0"/>
          </a:p>
          <a:p>
            <a:pPr marL="82296" indent="0">
              <a:buNone/>
            </a:pPr>
            <a:r>
              <a:rPr lang="fr-FR" sz="2800" dirty="0">
                <a:solidFill>
                  <a:srgbClr val="FF0000"/>
                </a:solidFill>
              </a:rPr>
              <a:t>4 heures au total  par semaine </a:t>
            </a:r>
            <a:r>
              <a:rPr lang="fr-FR" sz="2000" dirty="0">
                <a:solidFill>
                  <a:srgbClr val="FF0000"/>
                </a:solidFill>
              </a:rPr>
              <a:t>(6h en terminale).</a:t>
            </a:r>
          </a:p>
          <a:p>
            <a:pPr marL="82296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Dont 2h en </a:t>
            </a:r>
            <a:r>
              <a:rPr lang="fr-FR" b="1" dirty="0">
                <a:solidFill>
                  <a:srgbClr val="FF0000"/>
                </a:solidFill>
              </a:rPr>
              <a:t>effectif réduit pour les activités expérimentales</a:t>
            </a:r>
            <a:endParaRPr lang="fr-FR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Cette année 20 à 23 élèves par groupe en cours comme en TP</a:t>
            </a:r>
          </a:p>
          <a:p>
            <a:pPr marL="82296" indent="0">
              <a:buNone/>
            </a:pPr>
            <a:r>
              <a:rPr lang="fr-FR" sz="2400" dirty="0">
                <a:solidFill>
                  <a:srgbClr val="0000CC"/>
                </a:solidFill>
              </a:rPr>
              <a:t>Les 3 groupes fonctionnant en parallèle (mêmes activités)</a:t>
            </a:r>
          </a:p>
          <a:p>
            <a:endParaRPr lang="fr-FR" sz="2800" dirty="0"/>
          </a:p>
        </p:txBody>
      </p:sp>
      <p:pic>
        <p:nvPicPr>
          <p:cNvPr id="1026" name="Picture 2" descr="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823032"/>
            <a:ext cx="568758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2060"/>
                </a:solidFill>
              </a:rPr>
              <a:t>En cohérence </a:t>
            </a:r>
          </a:p>
          <a:p>
            <a:pPr algn="ctr"/>
            <a:r>
              <a:rPr lang="fr-FR" sz="4800" b="1" dirty="0">
                <a:solidFill>
                  <a:srgbClr val="002060"/>
                </a:solidFill>
              </a:rPr>
              <a:t>avec les programmes </a:t>
            </a:r>
          </a:p>
          <a:p>
            <a:pPr algn="ctr"/>
            <a:r>
              <a:rPr lang="fr-FR" sz="4800" b="1" dirty="0">
                <a:solidFill>
                  <a:srgbClr val="002060"/>
                </a:solidFill>
              </a:rPr>
              <a:t>des classes </a:t>
            </a:r>
          </a:p>
          <a:p>
            <a:pPr algn="ctr"/>
            <a:r>
              <a:rPr lang="fr-FR" sz="4800" b="1" dirty="0">
                <a:solidFill>
                  <a:srgbClr val="002060"/>
                </a:solidFill>
              </a:rPr>
              <a:t>de seconde </a:t>
            </a:r>
          </a:p>
          <a:p>
            <a:pPr algn="ctr"/>
            <a:r>
              <a:rPr lang="fr-FR" sz="4800" b="1" dirty="0">
                <a:solidFill>
                  <a:srgbClr val="002060"/>
                </a:solidFill>
              </a:rPr>
              <a:t>et </a:t>
            </a:r>
          </a:p>
          <a:p>
            <a:pPr algn="ctr"/>
            <a:r>
              <a:rPr lang="fr-FR" sz="4800" b="1" dirty="0">
                <a:solidFill>
                  <a:srgbClr val="002060"/>
                </a:solidFill>
              </a:rPr>
              <a:t>du collège …..</a:t>
            </a:r>
          </a:p>
        </p:txBody>
      </p:sp>
      <p:pic>
        <p:nvPicPr>
          <p:cNvPr id="4098" name="Picture 2" descr="Les collè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0736"/>
            <a:ext cx="2171213" cy="16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"/>
    </mc:Choice>
    <mc:Fallback xmlns="">
      <p:transition spd="slow" advTm="37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59078"/>
            <a:ext cx="54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Découvrir des notions en lien avec 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59224"/>
            <a:ext cx="8939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Organisation et transformations de la matière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424" y="2492896"/>
            <a:ext cx="5417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Mouvement et interactions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7321" y="5068016"/>
            <a:ext cx="3462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Ondes et signaux</a:t>
            </a:r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2400201" cy="16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energi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738482" cy="15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mouvement baske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51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matier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02" y="336402"/>
            <a:ext cx="1606984" cy="10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3" y="5377571"/>
            <a:ext cx="1410392" cy="12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541" y="3645024"/>
            <a:ext cx="6972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L’énergie : conversions et transferts</a:t>
            </a:r>
          </a:p>
        </p:txBody>
      </p:sp>
    </p:spTree>
    <p:extLst>
      <p:ext uri="{BB962C8B-B14F-4D97-AF65-F5344CB8AC3E}">
        <p14:creationId xmlns:p14="http://schemas.microsoft.com/office/powerpoint/2010/main" val="16326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9"/>
    </mc:Choice>
    <mc:Fallback xmlns="">
      <p:transition spd="slow" advTm="79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amt.fr/Images/guit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1"/>
          <a:stretch>
            <a:fillRect/>
          </a:stretch>
        </p:blipFill>
        <p:spPr bwMode="auto">
          <a:xfrm>
            <a:off x="6732240" y="399445"/>
            <a:ext cx="1656184" cy="14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Résultat de recherche d'images pour &quot;sulfate de cuivre précipité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8" y="2390407"/>
            <a:ext cx="1224136" cy="1639468"/>
          </a:xfrm>
          <a:prstGeom prst="rect">
            <a:avLst/>
          </a:prstGeom>
          <a:noFill/>
        </p:spPr>
      </p:pic>
      <p:pic>
        <p:nvPicPr>
          <p:cNvPr id="3079" name="Picture 7" descr="Résultat de recherche d'images pour &quot;lase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373216"/>
            <a:ext cx="1296144" cy="1296144"/>
          </a:xfrm>
          <a:prstGeom prst="rect">
            <a:avLst/>
          </a:prstGeom>
          <a:noFill/>
        </p:spPr>
      </p:pic>
      <p:pic>
        <p:nvPicPr>
          <p:cNvPr id="3081" name="Picture 9" descr="Résultat de recherche d'images pour &quot;mecanique physiqu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465" y="4525068"/>
            <a:ext cx="1604986" cy="1124744"/>
          </a:xfrm>
          <a:prstGeom prst="rect">
            <a:avLst/>
          </a:prstGeom>
          <a:noFill/>
        </p:spPr>
      </p:pic>
      <p:pic>
        <p:nvPicPr>
          <p:cNvPr id="3083" name="Picture 11" descr="Résultat de recherche d'images pour &quot;electrostatiqu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097605"/>
            <a:ext cx="1584176" cy="105611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20937551">
            <a:off x="5440764" y="345887"/>
            <a:ext cx="3005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Ondes mécaniques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7618" y="2390407"/>
            <a:ext cx="3347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Composition chimique </a:t>
            </a:r>
          </a:p>
          <a:p>
            <a:pPr algn="ctr"/>
            <a:r>
              <a:rPr lang="fr-F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des solutions</a:t>
            </a:r>
          </a:p>
        </p:txBody>
      </p:sp>
      <p:sp>
        <p:nvSpPr>
          <p:cNvPr id="12" name="Rectangle 11"/>
          <p:cNvSpPr/>
          <p:nvPr/>
        </p:nvSpPr>
        <p:spPr>
          <a:xfrm rot="21323552">
            <a:off x="3317218" y="4391905"/>
            <a:ext cx="3775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Modélisation d’interactions </a:t>
            </a:r>
          </a:p>
          <a:p>
            <a:pPr algn="ctr"/>
            <a:r>
              <a:rPr lang="fr-FR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fondamentales</a:t>
            </a:r>
          </a:p>
        </p:txBody>
      </p:sp>
      <p:pic>
        <p:nvPicPr>
          <p:cNvPr id="1026" name="Picture 2" descr="Fichier:Palais de la decouverte electrostatique 5 jnl.jpg — Wikipédi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18728" r="30147"/>
          <a:stretch/>
        </p:blipFill>
        <p:spPr bwMode="auto">
          <a:xfrm>
            <a:off x="3839688" y="5223168"/>
            <a:ext cx="1211412" cy="15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36096" y="2295611"/>
            <a:ext cx="35132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Mouvement d’un système</a:t>
            </a:r>
          </a:p>
        </p:txBody>
      </p:sp>
      <p:pic>
        <p:nvPicPr>
          <p:cNvPr id="1028" name="Picture 4" descr="Réaliser et exploiter une chronophotographie, déterminer les vecteurs  vitesse et accélération - myMaxicou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29" y="2694259"/>
            <a:ext cx="2390340" cy="10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1752" y="4154720"/>
            <a:ext cx="278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Etudes énergétiques</a:t>
            </a:r>
          </a:p>
        </p:txBody>
      </p:sp>
      <p:pic>
        <p:nvPicPr>
          <p:cNvPr id="1030" name="Picture 6" descr="Palette de couleurs - Cr�ez facilement votre palette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2"/>
          <a:stretch/>
        </p:blipFill>
        <p:spPr bwMode="auto">
          <a:xfrm>
            <a:off x="7263299" y="4208012"/>
            <a:ext cx="1530170" cy="10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1SpPC.8. Structure des entités organiques – Support élè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0" descr="1SpPC.8. Structure des entités organiques – Support élè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Plan de travail STRUCTURE ET POLARITE DES ENTITES CHIMIQU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7" y="475882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943643">
            <a:off x="1423893" y="503094"/>
            <a:ext cx="3281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Structure des entités</a:t>
            </a:r>
          </a:p>
        </p:txBody>
      </p:sp>
      <p:pic>
        <p:nvPicPr>
          <p:cNvPr id="1038" name="Picture 14" descr="Synthèse d'espèces chimiques : cours de Seconde - Physique-chimi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2" y="2125498"/>
            <a:ext cx="214615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978192" y="1733427"/>
            <a:ext cx="13412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Synthèse</a:t>
            </a:r>
          </a:p>
        </p:txBody>
      </p:sp>
      <p:pic>
        <p:nvPicPr>
          <p:cNvPr id="1040" name="Picture 16" descr="Rentabilité d'une installation de 100 m2 de panneaux solair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4" y="5572020"/>
            <a:ext cx="2068273" cy="116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470078" y="3799042"/>
            <a:ext cx="25704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Images et couleurs</a:t>
            </a:r>
          </a:p>
        </p:txBody>
      </p:sp>
      <p:pic>
        <p:nvPicPr>
          <p:cNvPr id="1042" name="Picture 18" descr="e.m.c.2-Physique-Optique-Lentilles-Pag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08" y="3573015"/>
            <a:ext cx="1017129" cy="8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2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738" y="260648"/>
            <a:ext cx="8255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 enseignement en prise avec le réel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497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Une place réservée à l’observation</a:t>
            </a:r>
          </a:p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et à l’expérience de laboratoire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774" y="2996952"/>
            <a:ext cx="8253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Une place pour l’histoire des sciences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66" y="4344130"/>
            <a:ext cx="8865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Un usage explicité des outils numériques</a:t>
            </a:r>
          </a:p>
        </p:txBody>
      </p:sp>
      <p:pic>
        <p:nvPicPr>
          <p:cNvPr id="7170" name="Picture 2" descr="RÃ©sultat de recherche d'images pour &quot;outils numeriqu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42" y="5229200"/>
            <a:ext cx="2400734" cy="14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0"/>
    </mc:Choice>
    <mc:Fallback xmlns="">
      <p:transition spd="slow" advTm="98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619938" cy="4176464"/>
          </a:xfrm>
        </p:spPr>
        <p:txBody>
          <a:bodyPr>
            <a:normAutofit/>
          </a:bodyPr>
          <a:lstStyle/>
          <a:p>
            <a:r>
              <a:rPr lang="fr-FR" sz="3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Cette spécialité accorde une place importante à l’</a:t>
            </a:r>
            <a:r>
              <a:rPr lang="fr-FR" sz="31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expérimentation</a:t>
            </a:r>
            <a:r>
              <a:rPr lang="fr-FR" sz="3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br>
              <a:rPr lang="fr-FR" sz="3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3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Vous serez amené à prendre du recul en faisant le </a:t>
            </a:r>
            <a:r>
              <a:rPr lang="fr-FR" sz="31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lien entre la physique-chimie et le monde qui vous entoure</a:t>
            </a:r>
            <a:r>
              <a:rPr lang="fr-FR" sz="3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404664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dirty="0">
                <a:solidFill>
                  <a:srgbClr val="E46C0A"/>
                </a:solidFill>
              </a:rPr>
              <a:t>Qu'apprend-on en spécialité physique-chimie ?</a:t>
            </a:r>
          </a:p>
        </p:txBody>
      </p:sp>
    </p:spTree>
    <p:extLst>
      <p:ext uri="{BB962C8B-B14F-4D97-AF65-F5344CB8AC3E}">
        <p14:creationId xmlns:p14="http://schemas.microsoft.com/office/powerpoint/2010/main" val="41952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réalité augmentée en sciences phys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– phyph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14" y="332656"/>
            <a:ext cx="5284962" cy="244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O - Foxy , Tooxy et AirNeXT | Jeu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4123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/>
          <p:nvPr/>
        </p:nvPicPr>
        <p:blipFill>
          <a:blip r:embed="rId5"/>
          <a:stretch>
            <a:fillRect/>
          </a:stretch>
        </p:blipFill>
        <p:spPr>
          <a:xfrm>
            <a:off x="7076507" y="3843569"/>
            <a:ext cx="898044" cy="130609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/>
          <a:stretch>
            <a:fillRect/>
          </a:stretch>
        </p:blipFill>
        <p:spPr>
          <a:xfrm>
            <a:off x="6228183" y="3843568"/>
            <a:ext cx="848323" cy="131204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7"/>
          <a:stretch>
            <a:fillRect/>
          </a:stretch>
        </p:blipFill>
        <p:spPr>
          <a:xfrm>
            <a:off x="7996102" y="3843569"/>
            <a:ext cx="789974" cy="1306096"/>
          </a:xfrm>
          <a:prstGeom prst="rect">
            <a:avLst/>
          </a:prstGeom>
        </p:spPr>
      </p:pic>
      <p:pic>
        <p:nvPicPr>
          <p:cNvPr id="1032" name="Picture 8" descr="SORDALA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376064" cy="23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1519" y="2881877"/>
            <a:ext cx="3224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 matériel performant</a:t>
            </a:r>
          </a:p>
        </p:txBody>
      </p:sp>
    </p:spTree>
    <p:extLst>
      <p:ext uri="{BB962C8B-B14F-4D97-AF65-F5344CB8AC3E}">
        <p14:creationId xmlns:p14="http://schemas.microsoft.com/office/powerpoint/2010/main" val="217299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332656"/>
            <a:ext cx="3856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Organisation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752" y="2636912"/>
            <a:ext cx="4272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 de travail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33363" y="3721600"/>
            <a:ext cx="5285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En début de chapitre pour que</a:t>
            </a:r>
          </a:p>
          <a:p>
            <a:pPr algn="ctr"/>
            <a:r>
              <a:rPr lang="fr-FR" sz="2800" dirty="0"/>
              <a:t>chaque élève avance à son rythme </a:t>
            </a:r>
          </a:p>
        </p:txBody>
      </p:sp>
    </p:spTree>
    <p:extLst>
      <p:ext uri="{BB962C8B-B14F-4D97-AF65-F5344CB8AC3E}">
        <p14:creationId xmlns:p14="http://schemas.microsoft.com/office/powerpoint/2010/main" val="1311040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301</Words>
  <Application>Microsoft Office PowerPoint</Application>
  <PresentationFormat>Affichage à l'écran (4:3)</PresentationFormat>
  <Paragraphs>60</Paragraphs>
  <Slides>17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</vt:lpstr>
      <vt:lpstr>Thème Office</vt:lpstr>
      <vt:lpstr>Présentation PowerPoint</vt:lpstr>
      <vt:lpstr>Cet enseignement  est assuré  par un professeur de  Sciences Physiques  et Chimiques</vt:lpstr>
      <vt:lpstr>Présentation PowerPoint</vt:lpstr>
      <vt:lpstr>Présentation PowerPoint</vt:lpstr>
      <vt:lpstr>Présentation PowerPoint</vt:lpstr>
      <vt:lpstr>Présentation PowerPoint</vt:lpstr>
      <vt:lpstr>Cette spécialité accorde une place importante à l’expérimentation.  Vous serez amené à prendre du recul en faisant le lien entre la physique-chimie et le monde qui vous entoure.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Experts en sciences ou curieux????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pcb</dc:creator>
  <cp:lastModifiedBy>Emmanuelle FORNS</cp:lastModifiedBy>
  <cp:revision>35</cp:revision>
  <dcterms:created xsi:type="dcterms:W3CDTF">2019-03-08T17:05:00Z</dcterms:created>
  <dcterms:modified xsi:type="dcterms:W3CDTF">2025-02-13T18:02:45Z</dcterms:modified>
</cp:coreProperties>
</file>